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307" r:id="rId8"/>
    <p:sldId id="263" r:id="rId9"/>
    <p:sldId id="284" r:id="rId10"/>
    <p:sldId id="272" r:id="rId11"/>
    <p:sldId id="288" r:id="rId12"/>
    <p:sldId id="270" r:id="rId13"/>
    <p:sldId id="287" r:id="rId14"/>
    <p:sldId id="265" r:id="rId15"/>
    <p:sldId id="281" r:id="rId16"/>
    <p:sldId id="282" r:id="rId17"/>
    <p:sldId id="283" r:id="rId18"/>
    <p:sldId id="277" r:id="rId19"/>
    <p:sldId id="285" r:id="rId20"/>
    <p:sldId id="310" r:id="rId21"/>
    <p:sldId id="286" r:id="rId22"/>
    <p:sldId id="279" r:id="rId23"/>
    <p:sldId id="267" r:id="rId24"/>
    <p:sldId id="278" r:id="rId25"/>
    <p:sldId id="289" r:id="rId26"/>
    <p:sldId id="325" r:id="rId27"/>
    <p:sldId id="327" r:id="rId28"/>
    <p:sldId id="275" r:id="rId29"/>
    <p:sldId id="326" r:id="rId30"/>
    <p:sldId id="328" r:id="rId31"/>
    <p:sldId id="321" r:id="rId32"/>
    <p:sldId id="322" r:id="rId33"/>
    <p:sldId id="311" r:id="rId34"/>
    <p:sldId id="312" r:id="rId35"/>
    <p:sldId id="313" r:id="rId36"/>
    <p:sldId id="315" r:id="rId37"/>
    <p:sldId id="316" r:id="rId38"/>
    <p:sldId id="317" r:id="rId39"/>
    <p:sldId id="318" r:id="rId40"/>
    <p:sldId id="319" r:id="rId41"/>
    <p:sldId id="320" r:id="rId42"/>
    <p:sldId id="274" r:id="rId43"/>
    <p:sldId id="329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08"/>
    <p:restoredTop sz="94662"/>
  </p:normalViewPr>
  <p:slideViewPr>
    <p:cSldViewPr snapToGrid="0" snapToObjects="1">
      <p:cViewPr varScale="1">
        <p:scale>
          <a:sx n="117" d="100"/>
          <a:sy n="117" d="100"/>
        </p:scale>
        <p:origin x="-4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89274-BC21-1741-9ABF-5C3EA87335D1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14E16-5DB8-BE42-A4BF-7C1F83457E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chpoweredmath.com/math-ethics-education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3311"/>
            <a:ext cx="7772400" cy="2797139"/>
          </a:xfrm>
        </p:spPr>
        <p:txBody>
          <a:bodyPr/>
          <a:lstStyle/>
          <a:p>
            <a:r>
              <a:rPr lang="en-US" dirty="0"/>
              <a:t>Ethics in Mathematics Curricula from the Beginning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Mathfest</a:t>
            </a:r>
            <a:r>
              <a:rPr lang="en-US" dirty="0"/>
              <a:t> August 1</a:t>
            </a:r>
            <a:r>
              <a:rPr lang="en-US" baseline="30000" dirty="0"/>
              <a:t> </a:t>
            </a:r>
            <a:r>
              <a:rPr lang="en-US" dirty="0"/>
              <a:t> 2019</a:t>
            </a:r>
          </a:p>
          <a:p>
            <a:r>
              <a:rPr lang="en-US" dirty="0"/>
              <a:t>Dr. Patrice Tiffany</a:t>
            </a:r>
          </a:p>
          <a:p>
            <a:r>
              <a:rPr lang="en-US" dirty="0"/>
              <a:t>Manhattan College</a:t>
            </a:r>
          </a:p>
          <a:p>
            <a:r>
              <a:rPr lang="en-US" dirty="0"/>
              <a:t>Riverdale, NY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Ethics in a Math classroom?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special opportunities do we have in a mathematics classroom to introduce ethics?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Much is written on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its simplest, a system of moral principles. </a:t>
            </a:r>
          </a:p>
          <a:p>
            <a:r>
              <a:rPr lang="en-US" dirty="0"/>
              <a:t>is concerned with what is good for individuals and society.</a:t>
            </a:r>
          </a:p>
          <a:p>
            <a:r>
              <a:rPr lang="en-US" dirty="0"/>
              <a:t>affect how people </a:t>
            </a:r>
            <a:r>
              <a:rPr lang="en-US" b="1" dirty="0"/>
              <a:t>make decisions </a:t>
            </a:r>
            <a:r>
              <a:rPr lang="en-US" dirty="0"/>
              <a:t>and lead their lives.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Ethical decision-making refers to the process </a:t>
            </a:r>
            <a:r>
              <a:rPr lang="en-US" b="1" dirty="0"/>
              <a:t>of evaluating </a:t>
            </a:r>
            <a:r>
              <a:rPr lang="en-US" dirty="0"/>
              <a:t>and </a:t>
            </a:r>
            <a:r>
              <a:rPr lang="en-US" b="1" dirty="0"/>
              <a:t>choosing</a:t>
            </a:r>
            <a:r>
              <a:rPr lang="en-US" dirty="0"/>
              <a:t> among alternatives in a manner consistent with ethical principles. </a:t>
            </a:r>
          </a:p>
          <a:p>
            <a:r>
              <a:rPr lang="en-US" dirty="0"/>
              <a:t>It is necessary to perceive and </a:t>
            </a:r>
            <a:r>
              <a:rPr lang="en-US" b="1" dirty="0"/>
              <a:t>eliminate</a:t>
            </a:r>
            <a:r>
              <a:rPr lang="en-US" dirty="0"/>
              <a:t> unethical options and select the best ethical alternative.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How can our math courses help our students be prepared to make those ethical decisions?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tools are needed </a:t>
            </a:r>
            <a:r>
              <a:rPr lang="en-US" b="1" dirty="0"/>
              <a:t>to be able </a:t>
            </a:r>
            <a:r>
              <a:rPr lang="en-US" dirty="0"/>
              <a:t>to make any decision?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first understand the argument. </a:t>
            </a:r>
          </a:p>
          <a:p>
            <a:r>
              <a:rPr lang="en-US" dirty="0"/>
              <a:t>need to recognize logic in an argument. </a:t>
            </a:r>
          </a:p>
          <a:p>
            <a:r>
              <a:rPr lang="en-US" dirty="0"/>
              <a:t>need to be confident enough to question inconsistencies in an argument. </a:t>
            </a:r>
          </a:p>
          <a:p>
            <a:r>
              <a:rPr lang="en-US" dirty="0"/>
              <a:t>need to be able to pick out the fallacies in the interpretation of data if data is present.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tools are needed </a:t>
            </a:r>
            <a:r>
              <a:rPr lang="en-US" b="1" dirty="0"/>
              <a:t>to be able </a:t>
            </a:r>
            <a:r>
              <a:rPr lang="en-US" dirty="0"/>
              <a:t>to make an ethical decision?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charset="2"/>
              <a:buAutoNum type="arabicPlain"/>
            </a:pPr>
            <a:r>
              <a:rPr lang="en-US" dirty="0"/>
              <a:t>need to first understand the argument. 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dirty="0"/>
              <a:t>need to recognize logic in an argument. 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dirty="0"/>
              <a:t>need to be confident enough to question inconsistencies in an argument. 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dirty="0"/>
              <a:t>need to be able to pick out the fallacies in the interpretation of data if data is present. </a:t>
            </a:r>
            <a:endParaRPr lang="en-US" dirty="0" smtClean="0"/>
          </a:p>
          <a:p>
            <a:pPr marL="514350" indent="-514350">
              <a:buFont typeface="Wingdings" charset="2"/>
              <a:buAutoNum type="arabicPlain"/>
            </a:pPr>
            <a:r>
              <a:rPr lang="en-US" b="1" dirty="0" smtClean="0"/>
              <a:t>not </a:t>
            </a:r>
            <a:r>
              <a:rPr lang="en-US" b="1" dirty="0"/>
              <a:t>operate in an atmosphere of ethical neutrality.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is too 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cannot start in college to instill the confidence in our students to question inconsistencies in logic or to pick out fallacies.</a:t>
            </a:r>
          </a:p>
          <a:p>
            <a:r>
              <a:rPr lang="en-US" dirty="0"/>
              <a:t>But we do teach our future elementary school teachers who in turn will teach their elementary school students.</a:t>
            </a:r>
          </a:p>
          <a:p>
            <a:r>
              <a:rPr lang="en-US" dirty="0"/>
              <a:t> </a:t>
            </a:r>
            <a:r>
              <a:rPr lang="en-US" b="1" dirty="0"/>
              <a:t>That is where we can make a difference.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To be able </a:t>
            </a:r>
            <a:r>
              <a:rPr lang="en-US" dirty="0"/>
              <a:t>to make an ethical decision: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Wingdings" charset="2"/>
              <a:buAutoNum type="arabicPlain"/>
            </a:pPr>
            <a:r>
              <a:rPr lang="en-US" dirty="0"/>
              <a:t>need to first </a:t>
            </a:r>
            <a:r>
              <a:rPr lang="en-US" b="1" dirty="0"/>
              <a:t>understand</a:t>
            </a:r>
            <a:r>
              <a:rPr lang="en-US" dirty="0"/>
              <a:t> the argument. 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dirty="0"/>
              <a:t>need to expect and recognize </a:t>
            </a:r>
            <a:r>
              <a:rPr lang="en-US" b="1" dirty="0"/>
              <a:t>logic</a:t>
            </a:r>
            <a:r>
              <a:rPr lang="en-US" dirty="0"/>
              <a:t> in an argument.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Major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prospective elementary school teachers have an aversion to or a real fear of mathematics.</a:t>
            </a:r>
          </a:p>
          <a:p>
            <a:r>
              <a:rPr lang="en-US" dirty="0"/>
              <a:t>They themselves do not understand the argument or do not expect to see the logic.</a:t>
            </a:r>
          </a:p>
          <a:p>
            <a:r>
              <a:rPr lang="en-US" dirty="0"/>
              <a:t>So how do we expect them to teach their students to understand the argument or  expect to see the logic?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Eliminate that aversion and fear in their undergraduate curricula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C0504D"/>
                  </a:solidFill>
                </a:ln>
              </a:rPr>
              <a:t/>
            </a:r>
            <a:br>
              <a:rPr lang="en-US" dirty="0">
                <a:ln>
                  <a:solidFill>
                    <a:srgbClr val="C0504D"/>
                  </a:solidFill>
                </a:ln>
              </a:rPr>
            </a:br>
            <a:r>
              <a:rPr lang="en-US" dirty="0"/>
              <a:t>5/0 =?      0/5=?     0/0=?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put on the board many of the future elementary school teachers will react by saying: “ I forget what they are.”</a:t>
            </a:r>
          </a:p>
          <a:p>
            <a:r>
              <a:rPr lang="en-US" dirty="0"/>
              <a:t>Students get them confused because they forget what they have memorized.</a:t>
            </a:r>
          </a:p>
          <a:p>
            <a:r>
              <a:rPr lang="en-US" b="1" dirty="0"/>
              <a:t>Show them the why.</a:t>
            </a:r>
          </a:p>
          <a:p>
            <a:r>
              <a:rPr lang="en-US" b="1" dirty="0"/>
              <a:t>Encourage them to ask why.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So easy to do if teachers teach that division is the inverse operation of multiplication</a:t>
            </a:r>
            <a:r>
              <a:rPr lang="en-US" sz="3200" dirty="0" smtClean="0"/>
              <a:t>.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6</a:t>
            </a:r>
            <a:r>
              <a:rPr lang="en-US" dirty="0" smtClean="0"/>
              <a:t>÷2=3       Then 3 * 2 = 6</a:t>
            </a:r>
          </a:p>
          <a:p>
            <a:endParaRPr lang="en-US" dirty="0" smtClean="0"/>
          </a:p>
          <a:p>
            <a:r>
              <a:rPr lang="en-US" dirty="0" smtClean="0"/>
              <a:t>5</a:t>
            </a:r>
            <a:r>
              <a:rPr lang="en-US" dirty="0"/>
              <a:t>÷0 = ?     Then ? * 0 = 5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0÷5 = ?  Then ? * 5 = 0</a:t>
            </a:r>
            <a:endParaRPr lang="en-US" dirty="0">
              <a:sym typeface="Wingdings"/>
            </a:endParaRPr>
          </a:p>
          <a:p>
            <a:endParaRPr lang="en-US" dirty="0">
              <a:sym typeface="Wingdings"/>
            </a:endParaRPr>
          </a:p>
          <a:p>
            <a:r>
              <a:rPr lang="en-US" dirty="0">
                <a:sym typeface="Wingdings"/>
              </a:rPr>
              <a:t>0÷0=?  Then ? * 0 = 0</a:t>
            </a:r>
          </a:p>
          <a:p>
            <a:endParaRPr lang="en-US" dirty="0">
              <a:sym typeface="Wingdings"/>
            </a:endParaRPr>
          </a:p>
          <a:p>
            <a:r>
              <a:rPr lang="en-US" dirty="0"/>
              <a:t>Talk it out!  It is not hard! It is logical!  Don’t have to memorize.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Eliminate that aversion and fear through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3/8  ÷  1/4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3/8  ÷ 1/4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Most undergraduate students can do it: </a:t>
            </a:r>
            <a:r>
              <a:rPr lang="en-US" dirty="0"/>
              <a:t>“keep change flip”</a:t>
            </a:r>
          </a:p>
          <a:p>
            <a:r>
              <a:rPr lang="en-US" dirty="0"/>
              <a:t>Why?  “That’s the way I was told. “ </a:t>
            </a:r>
          </a:p>
          <a:p>
            <a:r>
              <a:rPr lang="en-US" dirty="0"/>
              <a:t>               But why?  “The teacher said so.”</a:t>
            </a:r>
          </a:p>
          <a:p>
            <a:r>
              <a:rPr lang="en-US" dirty="0"/>
              <a:t>3/8 * 4/1 =12/8 = </a:t>
            </a:r>
            <a:r>
              <a:rPr lang="en-US" b="1" dirty="0"/>
              <a:t>3/2</a:t>
            </a:r>
          </a:p>
          <a:p>
            <a:r>
              <a:rPr lang="en-US" dirty="0"/>
              <a:t>But what does 3/8 ÷ 1/4 even mean?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3/8  ÷ 1/4</a:t>
            </a:r>
            <a:br>
              <a:rPr lang="en-US" dirty="0"/>
            </a:br>
            <a:r>
              <a:rPr lang="en-US" dirty="0"/>
              <a:t>What does it even mean?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you teach the definition of division:</a:t>
            </a:r>
          </a:p>
          <a:p>
            <a:r>
              <a:rPr lang="en-US" dirty="0"/>
              <a:t>8  ÷ 2 as how many groups of 2s make up an 8?</a:t>
            </a:r>
          </a:p>
          <a:p>
            <a:r>
              <a:rPr lang="en-US" dirty="0"/>
              <a:t>9  ÷ 1/2 How many groups of 1/2s make up 9?</a:t>
            </a:r>
          </a:p>
          <a:p>
            <a:r>
              <a:rPr lang="en-US" dirty="0"/>
              <a:t>They can see this:</a:t>
            </a:r>
          </a:p>
          <a:p>
            <a:r>
              <a:rPr lang="en-US" dirty="0"/>
              <a:t>3/8  ÷ 1/4  Still the same problem.  How many groups of 1/4s makeup 3/8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we do it the same way we multiplied fractions: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3/8  ÷ 1/4  = (3 ÷1 )/ (8÷4) =</a:t>
            </a:r>
            <a:r>
              <a:rPr lang="en-US" b="1" dirty="0"/>
              <a:t>3/2 </a:t>
            </a:r>
          </a:p>
          <a:p>
            <a:endParaRPr lang="en-US" b="1" dirty="0"/>
          </a:p>
          <a:p>
            <a:r>
              <a:rPr lang="en-US" b="1" dirty="0"/>
              <a:t>So why keep change flip?</a:t>
            </a:r>
          </a:p>
          <a:p>
            <a:r>
              <a:rPr lang="en-US" b="1" dirty="0"/>
              <a:t>Because it make life easier in more difficult examples and it works!!!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“It works” isn’t good enough!</a:t>
            </a:r>
            <a:br>
              <a:rPr lang="en-US" dirty="0"/>
            </a:br>
            <a:r>
              <a:rPr lang="en-US" dirty="0"/>
              <a:t>Show the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 why can we keep change flip?</a:t>
            </a:r>
          </a:p>
          <a:p>
            <a:r>
              <a:rPr lang="en-US" dirty="0"/>
              <a:t>3/8  ÷ 1/4    </a:t>
            </a:r>
          </a:p>
          <a:p>
            <a:pPr>
              <a:buNone/>
            </a:pPr>
            <a:r>
              <a:rPr lang="en-US" u="sng" dirty="0"/>
              <a:t>3/8 </a:t>
            </a:r>
            <a:r>
              <a:rPr lang="en-US" dirty="0"/>
              <a:t> = </a:t>
            </a:r>
            <a:r>
              <a:rPr lang="en-US" u="sng" dirty="0"/>
              <a:t>3/8*4/1  </a:t>
            </a:r>
            <a:r>
              <a:rPr lang="en-US" dirty="0"/>
              <a:t>=</a:t>
            </a:r>
            <a:r>
              <a:rPr lang="en-US" u="sng" dirty="0"/>
              <a:t> 3/8*4/1 </a:t>
            </a:r>
            <a:r>
              <a:rPr lang="en-US" dirty="0"/>
              <a:t>= 3/8*4/1  =3/2</a:t>
            </a:r>
          </a:p>
          <a:p>
            <a:pPr>
              <a:buNone/>
            </a:pPr>
            <a:r>
              <a:rPr lang="en-US" dirty="0"/>
              <a:t>1/4      1/4*4/1            1</a:t>
            </a:r>
          </a:p>
          <a:p>
            <a:endParaRPr lang="en-US" dirty="0"/>
          </a:p>
          <a:p>
            <a:r>
              <a:rPr lang="en-US" dirty="0"/>
              <a:t>There is logic here.  It is not just a trick.</a:t>
            </a:r>
          </a:p>
          <a:p>
            <a:r>
              <a:rPr lang="en-US" dirty="0"/>
              <a:t>Have the students explain why it works not just that it works.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722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1868"/>
            <a:ext cx="8229600" cy="52142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We want our students to </a:t>
            </a:r>
            <a:r>
              <a:rPr lang="en-US" b="1" dirty="0"/>
              <a:t>expect</a:t>
            </a:r>
            <a:r>
              <a:rPr lang="en-US" dirty="0"/>
              <a:t> </a:t>
            </a:r>
            <a:r>
              <a:rPr lang="en-US" b="1" dirty="0"/>
              <a:t>the logic </a:t>
            </a:r>
            <a:r>
              <a:rPr lang="en-US" dirty="0"/>
              <a:t>and not to just </a:t>
            </a:r>
            <a:r>
              <a:rPr lang="en-US" b="1" dirty="0"/>
              <a:t>accept the algorithm</a:t>
            </a:r>
            <a:r>
              <a:rPr lang="en-US" dirty="0"/>
              <a:t>. 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Algorithms are helpful but just algorithms with no understanding of the “why” cheats the students.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If they not being educated to look for explanations they will be much less prepared to take on higher mathematics in high school and college.  </a:t>
            </a:r>
            <a:r>
              <a:rPr lang="en-US" b="1" dirty="0"/>
              <a:t>That in itself is unethical.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To be able </a:t>
            </a:r>
            <a:r>
              <a:rPr lang="en-US" dirty="0"/>
              <a:t>to make an ethical decision: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charset="2"/>
              <a:buAutoNum type="arabicPlain" startAt="3"/>
            </a:pPr>
            <a:r>
              <a:rPr lang="en-US" dirty="0"/>
              <a:t>need to be confident enough to question inconsistencies in an argument.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In </a:t>
            </a:r>
            <a:r>
              <a:rPr lang="en-US" dirty="0"/>
              <a:t>order to do this we must show them </a:t>
            </a:r>
            <a:r>
              <a:rPr lang="en-US" b="1" dirty="0"/>
              <a:t>different perspectives</a:t>
            </a:r>
            <a:r>
              <a:rPr lang="en-US" dirty="0"/>
              <a:t> so they may really understand and develop </a:t>
            </a:r>
            <a:r>
              <a:rPr lang="en-US" b="1" dirty="0"/>
              <a:t>confidence</a:t>
            </a:r>
            <a:r>
              <a:rPr lang="en-US" dirty="0"/>
              <a:t> to ask questions.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Teaching from different perspectives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important to reach all students.  </a:t>
            </a:r>
          </a:p>
          <a:p>
            <a:endParaRPr lang="en-US" dirty="0"/>
          </a:p>
          <a:p>
            <a:r>
              <a:rPr lang="en-US" dirty="0"/>
              <a:t>A student may learn better visually and so a teacher should use the visual as well as the analytical or theoretical approach.</a:t>
            </a:r>
          </a:p>
          <a:p>
            <a:endParaRPr lang="en-US" dirty="0"/>
          </a:p>
          <a:p>
            <a:r>
              <a:rPr lang="en-US" b="1" dirty="0"/>
              <a:t>Reaching every student is ethical in itself.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perspective on the above example:  visualization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back to:  3/8  ÷ 1/4</a:t>
            </a:r>
          </a:p>
          <a:p>
            <a:endParaRPr lang="en-US" dirty="0">
              <a:ln>
                <a:solidFill>
                  <a:schemeClr val="accent2"/>
                </a:solidFill>
              </a:ln>
            </a:endParaRPr>
          </a:p>
          <a:p>
            <a:r>
              <a:rPr lang="en-US" dirty="0">
                <a:ln>
                  <a:solidFill>
                    <a:schemeClr val="accent2"/>
                  </a:solidFill>
                </a:ln>
              </a:rPr>
              <a:t>By definition:  How many </a:t>
            </a:r>
            <a:r>
              <a:rPr lang="en-US" dirty="0"/>
              <a:t>1/4s are there in 3/8?</a:t>
            </a:r>
          </a:p>
          <a:p>
            <a:pPr marL="0" indent="0">
              <a:buNone/>
            </a:pPr>
            <a:endParaRPr lang="en-US" dirty="0">
              <a:ln>
                <a:solidFill>
                  <a:schemeClr val="accent2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chemeClr val="accent2"/>
                  </a:solidFill>
                </a:ln>
              </a:rPr>
              <a:t>Visualize division of fraction example:  How many </a:t>
            </a:r>
            <a:r>
              <a:rPr lang="en-US" dirty="0"/>
              <a:t>¼ </a:t>
            </a:r>
            <a:r>
              <a:rPr lang="en-US" dirty="0" err="1"/>
              <a:t>s</a:t>
            </a:r>
            <a:r>
              <a:rPr lang="en-US" dirty="0"/>
              <a:t> are there in 3/8?</a:t>
            </a:r>
            <a:endParaRPr lang="en-US" dirty="0">
              <a:ln>
                <a:solidFill>
                  <a:schemeClr val="accent2"/>
                </a:solidFill>
              </a:ln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0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574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136900"/>
          <a:ext cx="8229600" cy="365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287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2"/>
                    </a:ext>
                  </a:extLst>
                </a:gridCol>
                <a:gridCol w="10414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4"/>
                    </a:ext>
                  </a:extLst>
                </a:gridCol>
                <a:gridCol w="10287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val="10000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456406" y="1969452"/>
            <a:ext cx="2032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2304574" y="1786414"/>
            <a:ext cx="36925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457200" y="1602582"/>
            <a:ext cx="2032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273766" y="1786811"/>
            <a:ext cx="365281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457200" y="3136901"/>
            <a:ext cx="3060700" cy="15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275117" y="3320575"/>
            <a:ext cx="364169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57996" y="3502660"/>
            <a:ext cx="3059904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3335020" y="3319780"/>
            <a:ext cx="36576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2307909" y="3321369"/>
            <a:ext cx="364170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To be able </a:t>
            </a:r>
            <a:r>
              <a:rPr lang="en-US" sz="3600" dirty="0"/>
              <a:t>to make an ethical decision</a:t>
            </a:r>
            <a:endParaRPr lang="en-US" sz="3556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charset="2"/>
              <a:buAutoNum type="arabicPlain" startAt="4"/>
            </a:pPr>
            <a:r>
              <a:rPr lang="en-US" dirty="0"/>
              <a:t>need to be able to pick out the fallacies in</a:t>
            </a:r>
            <a:r>
              <a:rPr lang="en-US" dirty="0" smtClean="0"/>
              <a:t> the </a:t>
            </a:r>
            <a:r>
              <a:rPr lang="en-US" dirty="0"/>
              <a:t>interpretation of data.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must have the confidence to question the data that </a:t>
            </a:r>
            <a:r>
              <a:rPr lang="en-US" dirty="0"/>
              <a:t>is being put</a:t>
            </a:r>
            <a:r>
              <a:rPr lang="en-US" dirty="0" smtClean="0"/>
              <a:t> forth.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our job to educate that student so that</a:t>
            </a:r>
            <a:r>
              <a:rPr lang="en-US" dirty="0" smtClean="0"/>
              <a:t> she/he has the confidence </a:t>
            </a:r>
            <a:r>
              <a:rPr lang="en-US" dirty="0"/>
              <a:t>to question</a:t>
            </a:r>
            <a:r>
              <a:rPr lang="en-US" dirty="0" smtClean="0"/>
              <a:t> data and interpretations </a:t>
            </a:r>
            <a:r>
              <a:rPr lang="en-US" dirty="0"/>
              <a:t>of data.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9715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Modelling</a:t>
            </a:r>
            <a:r>
              <a:rPr lang="en-US" dirty="0" smtClean="0"/>
              <a:t>  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Identify the problem-open ended</a:t>
            </a:r>
          </a:p>
          <a:p>
            <a:pPr>
              <a:buNone/>
            </a:pPr>
            <a:r>
              <a:rPr lang="en-US" dirty="0" smtClean="0"/>
              <a:t>Make assumptions</a:t>
            </a:r>
          </a:p>
          <a:p>
            <a:pPr>
              <a:buNone/>
            </a:pPr>
            <a:r>
              <a:rPr lang="en-US" dirty="0" smtClean="0"/>
              <a:t>Identify the variables</a:t>
            </a:r>
          </a:p>
          <a:p>
            <a:pPr>
              <a:buNone/>
            </a:pPr>
            <a:r>
              <a:rPr lang="en-US" dirty="0" smtClean="0"/>
              <a:t>Do the math</a:t>
            </a:r>
          </a:p>
          <a:p>
            <a:pPr>
              <a:buNone/>
            </a:pPr>
            <a:r>
              <a:rPr lang="en-US" dirty="0" smtClean="0"/>
              <a:t>Analyze and access the solution</a:t>
            </a:r>
          </a:p>
          <a:p>
            <a:pPr>
              <a:buNone/>
            </a:pPr>
            <a:r>
              <a:rPr lang="en-US" dirty="0" smtClean="0"/>
              <a:t>Iterate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GAIMME (COMAP &amp; SIAM)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6205"/>
          </a:xfrm>
        </p:spPr>
        <p:txBody>
          <a:bodyPr>
            <a:noAutofit/>
          </a:bodyPr>
          <a:lstStyle/>
          <a:p>
            <a:r>
              <a:rPr lang="en-US" sz="3200" dirty="0" smtClean="0"/>
              <a:t>Modeling Problem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388"/>
            <a:ext cx="8229600" cy="4877775"/>
          </a:xfrm>
        </p:spPr>
        <p:txBody>
          <a:bodyPr>
            <a:normAutofit/>
          </a:bodyPr>
          <a:lstStyle/>
          <a:p>
            <a:r>
              <a:rPr lang="en-US" dirty="0">
                <a:ln>
                  <a:solidFill>
                    <a:schemeClr val="accent2"/>
                  </a:solidFill>
                </a:ln>
              </a:rPr>
              <a:t>A small bakery has an owner and three employees.  A new employee thought that her starting salary of $500 per week should be higher. The owner said that with time she would make more money.  He shared the fact that the average salary for all workers was $890—well above national average. </a:t>
            </a:r>
            <a:r>
              <a:rPr lang="en-US" dirty="0" smtClean="0">
                <a:ln>
                  <a:solidFill>
                    <a:schemeClr val="accent2"/>
                  </a:solidFill>
                </a:ln>
              </a:rPr>
              <a:t> What could the employee expect her salary will be?</a:t>
            </a:r>
          </a:p>
          <a:p>
            <a:endParaRPr lang="en-US" dirty="0" smtClean="0">
              <a:ln>
                <a:solidFill>
                  <a:schemeClr val="accent2"/>
                </a:solidFill>
              </a:ln>
            </a:endParaRPr>
          </a:p>
          <a:p>
            <a:endParaRPr lang="en-US" dirty="0">
              <a:ln>
                <a:solidFill>
                  <a:schemeClr val="accent2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n>
                  <a:solidFill>
                    <a:schemeClr val="accent2"/>
                  </a:solidFill>
                </a:ln>
              </a:rPr>
              <a:t>The facts:  </a:t>
            </a:r>
          </a:p>
          <a:p>
            <a:r>
              <a:rPr lang="en-US" dirty="0" smtClean="0"/>
              <a:t>Worker 1 $500</a:t>
            </a:r>
          </a:p>
          <a:p>
            <a:r>
              <a:rPr lang="en-US" dirty="0" smtClean="0"/>
              <a:t>Worker 2 $524</a:t>
            </a:r>
          </a:p>
          <a:p>
            <a:r>
              <a:rPr lang="en-US" dirty="0" smtClean="0"/>
              <a:t>Worker 3 $536</a:t>
            </a:r>
          </a:p>
          <a:p>
            <a:r>
              <a:rPr lang="en-US" dirty="0" smtClean="0"/>
              <a:t>Owner $2000—he includes himself as a worker for the mean….</a:t>
            </a:r>
          </a:p>
          <a:p>
            <a:r>
              <a:rPr lang="en-US" dirty="0" smtClean="0"/>
              <a:t>Average of all is 890 BUT average of just employees is $520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Kathy O’Neil “Weapons of Math Destruction”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“People should feel more entitled to push back and ask for evidence,  but they seem to fold a little too quickly when they are told that it is complicated.”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431800"/>
            <a:ext cx="7543800" cy="599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54100"/>
            <a:ext cx="8077200" cy="474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To be able </a:t>
            </a:r>
            <a:r>
              <a:rPr lang="en-US" dirty="0"/>
              <a:t>to make an ethical decision: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5.</a:t>
            </a:r>
            <a:r>
              <a:rPr lang="en-US" dirty="0" smtClean="0"/>
              <a:t> not </a:t>
            </a:r>
            <a:r>
              <a:rPr lang="en-US" dirty="0"/>
              <a:t>operate in an atmosphere of ethical neutrality.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may help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Modeling is about decisions; </a:t>
            </a:r>
          </a:p>
          <a:p>
            <a:pPr lvl="1"/>
            <a:r>
              <a:rPr lang="en-US" sz="3200" dirty="0"/>
              <a:t>recognizing when a decision is necessary</a:t>
            </a:r>
          </a:p>
          <a:p>
            <a:pPr lvl="1"/>
            <a:r>
              <a:rPr lang="en-US" sz="3200" dirty="0"/>
              <a:t> making a decision</a:t>
            </a:r>
          </a:p>
          <a:p>
            <a:pPr lvl="1"/>
            <a:r>
              <a:rPr lang="en-US" sz="3200" dirty="0"/>
              <a:t>revisiting decisions</a:t>
            </a:r>
            <a:r>
              <a:rPr lang="en-US" dirty="0"/>
              <a:t>. </a:t>
            </a:r>
          </a:p>
          <a:p>
            <a:r>
              <a:rPr lang="en-US" dirty="0"/>
              <a:t>let students “drive” the discussion, “recognize” their own </a:t>
            </a:r>
            <a:r>
              <a:rPr lang="en-US" b="1" dirty="0"/>
              <a:t>decision-making</a:t>
            </a:r>
            <a:r>
              <a:rPr lang="en-US" b="1" dirty="0" smtClean="0"/>
              <a:t>.</a:t>
            </a:r>
          </a:p>
          <a:p>
            <a:endParaRPr lang="en-US" b="1" dirty="0" smtClean="0"/>
          </a:p>
          <a:p>
            <a:r>
              <a:rPr lang="en-US" sz="2400" dirty="0" smtClean="0"/>
              <a:t>GAIMME (COMAP &amp; SIAM)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mathematical </a:t>
            </a:r>
            <a:r>
              <a:rPr lang="en-US" dirty="0"/>
              <a:t>modeling: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tackles big, messy, realistic problems.</a:t>
            </a:r>
          </a:p>
          <a:p>
            <a:r>
              <a:rPr lang="en-US" dirty="0"/>
              <a:t>helps students connect mathematics to life and empowers them to use their mathematics.</a:t>
            </a:r>
          </a:p>
          <a:p>
            <a:r>
              <a:rPr lang="en-US" dirty="0"/>
              <a:t>solves relevant problems that are hopefully important to our students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400" dirty="0" smtClean="0"/>
              <a:t>GAIMME (COMAP &amp; SIAM)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Warning on mathematical models!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/>
              <a:buChar char="•"/>
            </a:pPr>
            <a:r>
              <a:rPr lang="en-US" dirty="0"/>
              <a:t>Paul Ernest University of Exeter</a:t>
            </a:r>
            <a:r>
              <a:rPr lang="en-US" dirty="0" smtClean="0"/>
              <a:t> (UK) in </a:t>
            </a:r>
            <a:r>
              <a:rPr lang="en-US" dirty="0"/>
              <a:t>a recent issue of “The Philosophy of Mathematics Education Today”</a:t>
            </a:r>
            <a:r>
              <a:rPr lang="en-US" dirty="0" smtClean="0"/>
              <a:t> : singular </a:t>
            </a:r>
            <a:r>
              <a:rPr lang="en-US" dirty="0"/>
              <a:t>focus on mathematics may lead to:</a:t>
            </a:r>
          </a:p>
          <a:p>
            <a:pPr lvl="2">
              <a:buFont typeface="Courier New"/>
              <a:buChar char="o"/>
            </a:pPr>
            <a:r>
              <a:rPr lang="en-US" sz="2595" dirty="0"/>
              <a:t>ethical neutrality </a:t>
            </a:r>
          </a:p>
          <a:p>
            <a:pPr lvl="2">
              <a:buFont typeface="Courier New"/>
              <a:buChar char="o"/>
            </a:pPr>
            <a:r>
              <a:rPr lang="en-US" sz="2595" dirty="0"/>
              <a:t>dehumanizing outlook</a:t>
            </a:r>
          </a:p>
          <a:p>
            <a:pPr lvl="2">
              <a:buFont typeface="Courier New"/>
              <a:buChar char="o"/>
            </a:pPr>
            <a:r>
              <a:rPr lang="en-US" sz="2595" dirty="0"/>
              <a:t> cold numerical logic </a:t>
            </a:r>
          </a:p>
          <a:p>
            <a:pPr lvl="2">
              <a:buFont typeface="Courier New"/>
              <a:buChar char="o"/>
            </a:pPr>
            <a:endParaRPr lang="en-US" dirty="0"/>
          </a:p>
          <a:p>
            <a:pPr lvl="2">
              <a:buNone/>
            </a:pPr>
            <a:r>
              <a:rPr lang="en-US" dirty="0"/>
              <a:t>https://theweek.com/articles/785737/why-math-ethics-should-handinhand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</a:t>
            </a:r>
            <a:r>
              <a:rPr lang="en-US" dirty="0"/>
              <a:t>insurance </a:t>
            </a:r>
            <a:r>
              <a:rPr lang="en-US" dirty="0" smtClean="0"/>
              <a:t>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Kathy </a:t>
            </a:r>
            <a:r>
              <a:rPr lang="en-US" dirty="0"/>
              <a:t>O’Neil Weapons of Math Destruction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</a:t>
            </a:r>
            <a:r>
              <a:rPr lang="en-US" dirty="0"/>
              <a:t>Often the person is so driven to solve the challenge , they become blinded to the ethical dilemma right in front of them.</a:t>
            </a:r>
            <a:r>
              <a:rPr lang="en-US" dirty="0" smtClean="0"/>
              <a:t>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2400" dirty="0">
                <a:hlinkClick r:id="rId2"/>
              </a:rPr>
              <a:t>www.techpoweredmath.com/math-ethics-education/</a:t>
            </a:r>
            <a:r>
              <a:rPr lang="en-US" sz="2400" dirty="0"/>
              <a:t> 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Teaching mathematics through modeling can be done so that it is:</a:t>
            </a:r>
          </a:p>
          <a:p>
            <a:r>
              <a:rPr lang="en-US" dirty="0"/>
              <a:t> It is not “cold numerical logic.”</a:t>
            </a:r>
          </a:p>
          <a:p>
            <a:r>
              <a:rPr lang="en-US" dirty="0"/>
              <a:t>Does not promote “ethical neutrality.”</a:t>
            </a:r>
          </a:p>
          <a:p>
            <a:r>
              <a:rPr lang="en-US" dirty="0"/>
              <a:t>Does not train students to detach meaning from their emotional and intellectual lives.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problem for</a:t>
            </a:r>
            <a:r>
              <a:rPr lang="en-US" dirty="0" smtClean="0"/>
              <a:t> fourth </a:t>
            </a:r>
            <a:r>
              <a:rPr lang="en-US" dirty="0"/>
              <a:t>grade: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Best Price gas</a:t>
            </a:r>
            <a:r>
              <a:rPr lang="en-US" dirty="0" smtClean="0"/>
              <a:t>  </a:t>
            </a:r>
            <a:r>
              <a:rPr lang="en-US" dirty="0"/>
              <a:t>costs $3.10 a gallon.  The</a:t>
            </a:r>
            <a:r>
              <a:rPr lang="en-US" dirty="0" smtClean="0"/>
              <a:t> other </a:t>
            </a:r>
            <a:r>
              <a:rPr lang="en-US" dirty="0"/>
              <a:t>gas station</a:t>
            </a:r>
            <a:r>
              <a:rPr lang="en-US" dirty="0" smtClean="0"/>
              <a:t> across the street charges $</a:t>
            </a:r>
            <a:r>
              <a:rPr lang="en-US" dirty="0"/>
              <a:t>3.90 a gallon.</a:t>
            </a:r>
            <a:r>
              <a:rPr lang="en-US" dirty="0" smtClean="0"/>
              <a:t> </a:t>
            </a:r>
            <a:r>
              <a:rPr lang="en-US" dirty="0" smtClean="0"/>
              <a:t>How much will Paul save if he buys 15 gallons of gas in Best Price.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modeling problem for fifth grade: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Gas prices change on a nearly daily basis, and not every gas station offers the same price for a gallon of gas. The gas station selling the cheapest gas may be across town from where you are driving. Is it worth the drive across town for less expensive gas?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Create a mathematical model that can be used to help understand under what conditions it is worth the drive.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what are the considerations or issues in this problem</a:t>
            </a:r>
            <a:r>
              <a:rPr lang="en-US" dirty="0" smtClean="0"/>
              <a:t>?</a:t>
            </a:r>
          </a:p>
          <a:p>
            <a:r>
              <a:rPr lang="en-US" smtClean="0"/>
              <a:t>Personal</a:t>
            </a:r>
          </a:p>
          <a:p>
            <a:r>
              <a:rPr lang="en-US" dirty="0" smtClean="0"/>
              <a:t>Ecological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In conclusion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We must teach our future teachers well so that they in turn can give their students some of the tools </a:t>
            </a:r>
            <a:r>
              <a:rPr lang="en-US" b="1" dirty="0"/>
              <a:t>to be able to make an ethical decision</a:t>
            </a:r>
            <a:r>
              <a:rPr lang="en-US" dirty="0"/>
              <a:t>:</a:t>
            </a:r>
          </a:p>
          <a:p>
            <a:r>
              <a:rPr lang="en-US" dirty="0"/>
              <a:t>understand the argument. </a:t>
            </a:r>
          </a:p>
          <a:p>
            <a:r>
              <a:rPr lang="en-US" dirty="0"/>
              <a:t>recognize (and expect) logic in an argument. </a:t>
            </a:r>
          </a:p>
          <a:p>
            <a:r>
              <a:rPr lang="en-US" dirty="0"/>
              <a:t>have the confidence to question inconsistencies in an argument. </a:t>
            </a:r>
          </a:p>
          <a:p>
            <a:r>
              <a:rPr lang="en-US" dirty="0"/>
              <a:t>pick out the fallacies in the interpretation of data.</a:t>
            </a:r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/>
              <a:t>operate in an atmosphere of ethical neutrality.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patrice.tiffany@manhattan.edu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6194</TotalTime>
  <Words>1804</Words>
  <Application>Microsoft Macintosh PowerPoint</Application>
  <PresentationFormat>On-screen Show (4:3)</PresentationFormat>
  <Paragraphs>184</Paragraphs>
  <Slides>43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Ethics in Mathematics Curricula from the Beginning</vt:lpstr>
      <vt:lpstr>Ethics in a Math classroom?</vt:lpstr>
      <vt:lpstr>Much is written on Ethics</vt:lpstr>
      <vt:lpstr>Ethical Decisions</vt:lpstr>
      <vt:lpstr>Slide 5</vt:lpstr>
      <vt:lpstr>What are some tools are needed to be able to make any decision?</vt:lpstr>
      <vt:lpstr>What are some tools are needed to be able to make an ethical decision?</vt:lpstr>
      <vt:lpstr>College is too late</vt:lpstr>
      <vt:lpstr>To be able to make an ethical decision:</vt:lpstr>
      <vt:lpstr>A Major Issue</vt:lpstr>
      <vt:lpstr>Eliminate that aversion and fear in their undergraduate curricula</vt:lpstr>
      <vt:lpstr> 5/0 =?      0/5=?     0/0=?</vt:lpstr>
      <vt:lpstr>So easy to do if teachers teach that division is the inverse operation of multiplication. </vt:lpstr>
      <vt:lpstr>Eliminate that aversion and fear through understanding</vt:lpstr>
      <vt:lpstr>3/8  ÷ 1/4 </vt:lpstr>
      <vt:lpstr>3/8  ÷ 1/4 What does it even mean? </vt:lpstr>
      <vt:lpstr>If we do it the same way we multiplied fractions:</vt:lpstr>
      <vt:lpstr>“It works” isn’t good enough! Show the logic</vt:lpstr>
      <vt:lpstr>Slide 19</vt:lpstr>
      <vt:lpstr>To be able to make an ethical decision:</vt:lpstr>
      <vt:lpstr>Slide 21</vt:lpstr>
      <vt:lpstr>Teaching from different perspectives </vt:lpstr>
      <vt:lpstr>Different perspective on the above example:  visualization</vt:lpstr>
      <vt:lpstr>Visualize division of fraction example:  How many ¼ s are there in 3/8?</vt:lpstr>
      <vt:lpstr>To be able to make an ethical decision</vt:lpstr>
      <vt:lpstr> Data Analysis</vt:lpstr>
      <vt:lpstr>Modelling   </vt:lpstr>
      <vt:lpstr>Modeling Problem</vt:lpstr>
      <vt:lpstr>Slide 29</vt:lpstr>
      <vt:lpstr>Slide 30</vt:lpstr>
      <vt:lpstr>Slide 31</vt:lpstr>
      <vt:lpstr>Slide 32</vt:lpstr>
      <vt:lpstr> To be able to make an ethical decision: </vt:lpstr>
      <vt:lpstr>Modeling may help</vt:lpstr>
      <vt:lpstr>What is mathematical modeling:</vt:lpstr>
      <vt:lpstr>Warning on mathematical models!</vt:lpstr>
      <vt:lpstr>Example: insurance rates</vt:lpstr>
      <vt:lpstr>But</vt:lpstr>
      <vt:lpstr>A word problem for fourth grade:</vt:lpstr>
      <vt:lpstr>A modeling problem for fifth grade:</vt:lpstr>
      <vt:lpstr>Slide 41</vt:lpstr>
      <vt:lpstr>  In conclusion </vt:lpstr>
      <vt:lpstr>Thank you</vt:lpstr>
    </vt:vector>
  </TitlesOfParts>
  <Company>manhattan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in Mathematics Curricula from the Beginning</dc:title>
  <dc:creator>patrice tiffany</dc:creator>
  <cp:lastModifiedBy>patrice tiffany</cp:lastModifiedBy>
  <cp:revision>22</cp:revision>
  <dcterms:created xsi:type="dcterms:W3CDTF">2019-08-01T11:22:05Z</dcterms:created>
  <dcterms:modified xsi:type="dcterms:W3CDTF">2019-08-01T13:02:39Z</dcterms:modified>
</cp:coreProperties>
</file>